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5"/>
  </p:notesMasterIdLst>
  <p:sldIdLst>
    <p:sldId id="256" r:id="rId5"/>
    <p:sldId id="272" r:id="rId6"/>
    <p:sldId id="273" r:id="rId7"/>
    <p:sldId id="271" r:id="rId8"/>
    <p:sldId id="276" r:id="rId9"/>
    <p:sldId id="277" r:id="rId10"/>
    <p:sldId id="278" r:id="rId11"/>
    <p:sldId id="280" r:id="rId12"/>
    <p:sldId id="281" r:id="rId13"/>
    <p:sldId id="282" r:id="rId14"/>
    <p:sldId id="283" r:id="rId15"/>
    <p:sldId id="284" r:id="rId16"/>
    <p:sldId id="265" r:id="rId17"/>
    <p:sldId id="285" r:id="rId18"/>
    <p:sldId id="286" r:id="rId19"/>
    <p:sldId id="289" r:id="rId20"/>
    <p:sldId id="287" r:id="rId21"/>
    <p:sldId id="288" r:id="rId22"/>
    <p:sldId id="268"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hadur-Kutkut, Ameira" initials="BA" lastIdx="16" clrIdx="0">
    <p:extLst>
      <p:ext uri="{19B8F6BF-5375-455C-9EA6-DF929625EA0E}">
        <p15:presenceInfo xmlns:p15="http://schemas.microsoft.com/office/powerpoint/2012/main" userId="S-1-5-21-73586283-573735546-1606980848-255894" providerId="AD"/>
      </p:ext>
    </p:extLst>
  </p:cmAuthor>
  <p:cmAuthor id="2" name="Fitzpatrick, Paul" initials="FP" lastIdx="3" clrIdx="1">
    <p:extLst>
      <p:ext uri="{19B8F6BF-5375-455C-9EA6-DF929625EA0E}">
        <p15:presenceInfo xmlns:p15="http://schemas.microsoft.com/office/powerpoint/2012/main" userId="S-1-5-21-73586283-573735546-1606980848-208122" providerId="AD"/>
      </p:ext>
    </p:extLst>
  </p:cmAuthor>
  <p:cmAuthor id="3" name="Bahadur-Kutkut, Ameira" initials="BA [2]" lastIdx="21" clrIdx="2">
    <p:extLst>
      <p:ext uri="{19B8F6BF-5375-455C-9EA6-DF929625EA0E}">
        <p15:presenceInfo xmlns:p15="http://schemas.microsoft.com/office/powerpoint/2012/main" userId="S::sm21839@cardiffmet.ac.uk::99711a55-e833-4f32-8271-614788c110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43" d="100"/>
          <a:sy n="43" d="100"/>
        </p:scale>
        <p:origin x="9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5206B-CC8C-44E8-9FFD-6FE308F347FD}" type="doc">
      <dgm:prSet loTypeId="urn:microsoft.com/office/officeart/2005/8/layout/process4" loCatId="list" qsTypeId="urn:microsoft.com/office/officeart/2005/8/quickstyle/simple1" qsCatId="simple" csTypeId="urn:microsoft.com/office/officeart/2005/8/colors/colorful2" csCatId="colorful" phldr="1"/>
      <dgm:spPr/>
      <dgm:t>
        <a:bodyPr/>
        <a:lstStyle/>
        <a:p>
          <a:endParaRPr lang="en-GB"/>
        </a:p>
      </dgm:t>
    </dgm:pt>
    <dgm:pt modelId="{8B2935B9-5B43-485D-8780-477597F8F6BA}">
      <dgm:prSet phldrT="[Text]"/>
      <dgm:spPr/>
      <dgm:t>
        <a:bodyPr/>
        <a:lstStyle/>
        <a:p>
          <a:r>
            <a:rPr lang="en-GB" dirty="0"/>
            <a:t>Need for identity</a:t>
          </a:r>
        </a:p>
      </dgm:t>
    </dgm:pt>
    <dgm:pt modelId="{5E59FFF4-66CD-4901-B179-B342BC53808E}" type="parTrans" cxnId="{EB3FAA6A-3CE2-4432-8D52-14695D4BAAEE}">
      <dgm:prSet/>
      <dgm:spPr/>
      <dgm:t>
        <a:bodyPr/>
        <a:lstStyle/>
        <a:p>
          <a:endParaRPr lang="en-GB"/>
        </a:p>
      </dgm:t>
    </dgm:pt>
    <dgm:pt modelId="{46D4DF5D-30DE-47B3-BA66-6756F0BB5B28}" type="sibTrans" cxnId="{EB3FAA6A-3CE2-4432-8D52-14695D4BAAEE}">
      <dgm:prSet/>
      <dgm:spPr/>
      <dgm:t>
        <a:bodyPr/>
        <a:lstStyle/>
        <a:p>
          <a:endParaRPr lang="en-GB"/>
        </a:p>
      </dgm:t>
    </dgm:pt>
    <dgm:pt modelId="{53A23090-90C7-4565-B748-29770D5A6DA3}">
      <dgm:prSet phldrT="[Text]"/>
      <dgm:spPr/>
      <dgm:t>
        <a:bodyPr/>
        <a:lstStyle/>
        <a:p>
          <a:r>
            <a:rPr lang="en-GB" dirty="0"/>
            <a:t>Need for belonging</a:t>
          </a:r>
        </a:p>
      </dgm:t>
    </dgm:pt>
    <dgm:pt modelId="{DAE9197F-FEEF-47BD-ACAD-DF27212290AE}" type="parTrans" cxnId="{E843FFD7-A40C-4C8F-9016-B54D0E47FF33}">
      <dgm:prSet/>
      <dgm:spPr/>
      <dgm:t>
        <a:bodyPr/>
        <a:lstStyle/>
        <a:p>
          <a:endParaRPr lang="en-GB"/>
        </a:p>
      </dgm:t>
    </dgm:pt>
    <dgm:pt modelId="{7B1696A0-702A-49AC-9D9A-07A35051D1D4}" type="sibTrans" cxnId="{E843FFD7-A40C-4C8F-9016-B54D0E47FF33}">
      <dgm:prSet/>
      <dgm:spPr/>
      <dgm:t>
        <a:bodyPr/>
        <a:lstStyle/>
        <a:p>
          <a:endParaRPr lang="en-GB"/>
        </a:p>
      </dgm:t>
    </dgm:pt>
    <dgm:pt modelId="{EBE7FB04-C7D4-4EBB-8A77-2D8A92FF943C}">
      <dgm:prSet phldrT="[Text]"/>
      <dgm:spPr/>
      <dgm:t>
        <a:bodyPr/>
        <a:lstStyle/>
        <a:p>
          <a:r>
            <a:rPr lang="en-GB" dirty="0"/>
            <a:t>Catastrophic loss</a:t>
          </a:r>
        </a:p>
      </dgm:t>
    </dgm:pt>
    <dgm:pt modelId="{DF790189-BBDF-486B-9F9F-50CFC2C81431}" type="sibTrans" cxnId="{BFCAFBD7-CD84-4A3E-A190-AC9C4125120C}">
      <dgm:prSet/>
      <dgm:spPr/>
      <dgm:t>
        <a:bodyPr/>
        <a:lstStyle/>
        <a:p>
          <a:endParaRPr lang="en-GB"/>
        </a:p>
      </dgm:t>
    </dgm:pt>
    <dgm:pt modelId="{EE74B136-7C73-4D15-9FE0-DBBE63166B8F}" type="parTrans" cxnId="{BFCAFBD7-CD84-4A3E-A190-AC9C4125120C}">
      <dgm:prSet/>
      <dgm:spPr/>
      <dgm:t>
        <a:bodyPr/>
        <a:lstStyle/>
        <a:p>
          <a:endParaRPr lang="en-GB"/>
        </a:p>
      </dgm:t>
    </dgm:pt>
    <dgm:pt modelId="{3C5F3AF0-8044-4CFA-A2E6-198288EDC219}" type="pres">
      <dgm:prSet presAssocID="{C535206B-CC8C-44E8-9FFD-6FE308F347FD}" presName="Name0" presStyleCnt="0">
        <dgm:presLayoutVars>
          <dgm:dir/>
          <dgm:animLvl val="lvl"/>
          <dgm:resizeHandles val="exact"/>
        </dgm:presLayoutVars>
      </dgm:prSet>
      <dgm:spPr/>
    </dgm:pt>
    <dgm:pt modelId="{196E6774-07C6-4D53-AF54-6F95C3B5C219}" type="pres">
      <dgm:prSet presAssocID="{53A23090-90C7-4565-B748-29770D5A6DA3}" presName="boxAndChildren" presStyleCnt="0"/>
      <dgm:spPr/>
    </dgm:pt>
    <dgm:pt modelId="{560740E2-2AFE-4B16-8F76-A4DB04C158D9}" type="pres">
      <dgm:prSet presAssocID="{53A23090-90C7-4565-B748-29770D5A6DA3}" presName="parentTextBox" presStyleLbl="node1" presStyleIdx="0" presStyleCnt="3"/>
      <dgm:spPr/>
    </dgm:pt>
    <dgm:pt modelId="{0B1C1347-2450-453A-9941-0A3200E1CE57}" type="pres">
      <dgm:prSet presAssocID="{46D4DF5D-30DE-47B3-BA66-6756F0BB5B28}" presName="sp" presStyleCnt="0"/>
      <dgm:spPr/>
    </dgm:pt>
    <dgm:pt modelId="{04B0C22F-B5C3-4747-90FE-08338708FB7D}" type="pres">
      <dgm:prSet presAssocID="{8B2935B9-5B43-485D-8780-477597F8F6BA}" presName="arrowAndChildren" presStyleCnt="0"/>
      <dgm:spPr/>
    </dgm:pt>
    <dgm:pt modelId="{A3A47A7B-3DF3-4118-8B5B-52455E747089}" type="pres">
      <dgm:prSet presAssocID="{8B2935B9-5B43-485D-8780-477597F8F6BA}" presName="parentTextArrow" presStyleLbl="node1" presStyleIdx="1" presStyleCnt="3"/>
      <dgm:spPr/>
    </dgm:pt>
    <dgm:pt modelId="{E6017810-EB2A-4FF8-99D8-6CEB5A964E25}" type="pres">
      <dgm:prSet presAssocID="{DF790189-BBDF-486B-9F9F-50CFC2C81431}" presName="sp" presStyleCnt="0"/>
      <dgm:spPr/>
    </dgm:pt>
    <dgm:pt modelId="{E782B610-364B-4F25-9871-8045CA0D05D1}" type="pres">
      <dgm:prSet presAssocID="{EBE7FB04-C7D4-4EBB-8A77-2D8A92FF943C}" presName="arrowAndChildren" presStyleCnt="0"/>
      <dgm:spPr/>
    </dgm:pt>
    <dgm:pt modelId="{8D52EFB0-0D2A-40D4-8ACF-47675ED5DC39}" type="pres">
      <dgm:prSet presAssocID="{EBE7FB04-C7D4-4EBB-8A77-2D8A92FF943C}" presName="parentTextArrow" presStyleLbl="node1" presStyleIdx="2" presStyleCnt="3"/>
      <dgm:spPr/>
    </dgm:pt>
  </dgm:ptLst>
  <dgm:cxnLst>
    <dgm:cxn modelId="{80174162-DA78-4BAF-884F-55651B3932D8}" type="presOf" srcId="{53A23090-90C7-4565-B748-29770D5A6DA3}" destId="{560740E2-2AFE-4B16-8F76-A4DB04C158D9}" srcOrd="0" destOrd="0" presId="urn:microsoft.com/office/officeart/2005/8/layout/process4"/>
    <dgm:cxn modelId="{A76EE863-B443-4B95-96AE-279C77C13A5E}" type="presOf" srcId="{8B2935B9-5B43-485D-8780-477597F8F6BA}" destId="{A3A47A7B-3DF3-4118-8B5B-52455E747089}" srcOrd="0" destOrd="0" presId="urn:microsoft.com/office/officeart/2005/8/layout/process4"/>
    <dgm:cxn modelId="{EB3FAA6A-3CE2-4432-8D52-14695D4BAAEE}" srcId="{C535206B-CC8C-44E8-9FFD-6FE308F347FD}" destId="{8B2935B9-5B43-485D-8780-477597F8F6BA}" srcOrd="1" destOrd="0" parTransId="{5E59FFF4-66CD-4901-B179-B342BC53808E}" sibTransId="{46D4DF5D-30DE-47B3-BA66-6756F0BB5B28}"/>
    <dgm:cxn modelId="{1C2EDD6F-FDF8-43D9-A0E8-68FA88D939F9}" type="presOf" srcId="{C535206B-CC8C-44E8-9FFD-6FE308F347FD}" destId="{3C5F3AF0-8044-4CFA-A2E6-198288EDC219}" srcOrd="0" destOrd="0" presId="urn:microsoft.com/office/officeart/2005/8/layout/process4"/>
    <dgm:cxn modelId="{BFCAFBD7-CD84-4A3E-A190-AC9C4125120C}" srcId="{C535206B-CC8C-44E8-9FFD-6FE308F347FD}" destId="{EBE7FB04-C7D4-4EBB-8A77-2D8A92FF943C}" srcOrd="0" destOrd="0" parTransId="{EE74B136-7C73-4D15-9FE0-DBBE63166B8F}" sibTransId="{DF790189-BBDF-486B-9F9F-50CFC2C81431}"/>
    <dgm:cxn modelId="{E843FFD7-A40C-4C8F-9016-B54D0E47FF33}" srcId="{C535206B-CC8C-44E8-9FFD-6FE308F347FD}" destId="{53A23090-90C7-4565-B748-29770D5A6DA3}" srcOrd="2" destOrd="0" parTransId="{DAE9197F-FEEF-47BD-ACAD-DF27212290AE}" sibTransId="{7B1696A0-702A-49AC-9D9A-07A35051D1D4}"/>
    <dgm:cxn modelId="{074B99F1-A241-45AB-8B3A-A63053F88F96}" type="presOf" srcId="{EBE7FB04-C7D4-4EBB-8A77-2D8A92FF943C}" destId="{8D52EFB0-0D2A-40D4-8ACF-47675ED5DC39}" srcOrd="0" destOrd="0" presId="urn:microsoft.com/office/officeart/2005/8/layout/process4"/>
    <dgm:cxn modelId="{83C96DF5-B113-4B50-BE27-BBBEC0097B1E}" type="presParOf" srcId="{3C5F3AF0-8044-4CFA-A2E6-198288EDC219}" destId="{196E6774-07C6-4D53-AF54-6F95C3B5C219}" srcOrd="0" destOrd="0" presId="urn:microsoft.com/office/officeart/2005/8/layout/process4"/>
    <dgm:cxn modelId="{413129F6-5CF7-485E-BB20-071E5B0F17B6}" type="presParOf" srcId="{196E6774-07C6-4D53-AF54-6F95C3B5C219}" destId="{560740E2-2AFE-4B16-8F76-A4DB04C158D9}" srcOrd="0" destOrd="0" presId="urn:microsoft.com/office/officeart/2005/8/layout/process4"/>
    <dgm:cxn modelId="{9E82A23F-4925-4647-A360-9AFA037DAF43}" type="presParOf" srcId="{3C5F3AF0-8044-4CFA-A2E6-198288EDC219}" destId="{0B1C1347-2450-453A-9941-0A3200E1CE57}" srcOrd="1" destOrd="0" presId="urn:microsoft.com/office/officeart/2005/8/layout/process4"/>
    <dgm:cxn modelId="{15277967-4FF3-430B-A94C-0533ED775121}" type="presParOf" srcId="{3C5F3AF0-8044-4CFA-A2E6-198288EDC219}" destId="{04B0C22F-B5C3-4747-90FE-08338708FB7D}" srcOrd="2" destOrd="0" presId="urn:microsoft.com/office/officeart/2005/8/layout/process4"/>
    <dgm:cxn modelId="{0789684F-333A-46B9-9ED3-EF9F32AA2D76}" type="presParOf" srcId="{04B0C22F-B5C3-4747-90FE-08338708FB7D}" destId="{A3A47A7B-3DF3-4118-8B5B-52455E747089}" srcOrd="0" destOrd="0" presId="urn:microsoft.com/office/officeart/2005/8/layout/process4"/>
    <dgm:cxn modelId="{01EF7DE9-DA28-4674-ACDD-ABA9C90B9EB6}" type="presParOf" srcId="{3C5F3AF0-8044-4CFA-A2E6-198288EDC219}" destId="{E6017810-EB2A-4FF8-99D8-6CEB5A964E25}" srcOrd="3" destOrd="0" presId="urn:microsoft.com/office/officeart/2005/8/layout/process4"/>
    <dgm:cxn modelId="{C279DD06-A3C5-4891-9649-710A7CA37C68}" type="presParOf" srcId="{3C5F3AF0-8044-4CFA-A2E6-198288EDC219}" destId="{E782B610-364B-4F25-9871-8045CA0D05D1}" srcOrd="4" destOrd="0" presId="urn:microsoft.com/office/officeart/2005/8/layout/process4"/>
    <dgm:cxn modelId="{1C5D5839-3E71-4896-85EE-923E15E24CBF}" type="presParOf" srcId="{E782B610-364B-4F25-9871-8045CA0D05D1}" destId="{8D52EFB0-0D2A-40D4-8ACF-47675ED5DC3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740E2-2AFE-4B16-8F76-A4DB04C158D9}">
      <dsp:nvSpPr>
        <dsp:cNvPr id="0" name=""/>
        <dsp:cNvSpPr/>
      </dsp:nvSpPr>
      <dsp:spPr>
        <a:xfrm>
          <a:off x="0" y="3406931"/>
          <a:ext cx="8229600" cy="111823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GB" sz="4000" kern="1200" dirty="0"/>
            <a:t>Need for belonging</a:t>
          </a:r>
        </a:p>
      </dsp:txBody>
      <dsp:txXfrm>
        <a:off x="0" y="3406931"/>
        <a:ext cx="8229600" cy="1118231"/>
      </dsp:txXfrm>
    </dsp:sp>
    <dsp:sp modelId="{A3A47A7B-3DF3-4118-8B5B-52455E747089}">
      <dsp:nvSpPr>
        <dsp:cNvPr id="0" name=""/>
        <dsp:cNvSpPr/>
      </dsp:nvSpPr>
      <dsp:spPr>
        <a:xfrm rot="10800000">
          <a:off x="0" y="1703865"/>
          <a:ext cx="8229600" cy="1719839"/>
        </a:xfrm>
        <a:prstGeom prst="upArrowCallout">
          <a:avLst/>
        </a:prstGeom>
        <a:solidFill>
          <a:schemeClr val="accent2">
            <a:hueOff val="2771159"/>
            <a:satOff val="-477"/>
            <a:lumOff val="-490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GB" sz="4000" kern="1200" dirty="0"/>
            <a:t>Need for identity</a:t>
          </a:r>
        </a:p>
      </dsp:txBody>
      <dsp:txXfrm rot="10800000">
        <a:off x="0" y="1703865"/>
        <a:ext cx="8229600" cy="1117500"/>
      </dsp:txXfrm>
    </dsp:sp>
    <dsp:sp modelId="{8D52EFB0-0D2A-40D4-8ACF-47675ED5DC39}">
      <dsp:nvSpPr>
        <dsp:cNvPr id="0" name=""/>
        <dsp:cNvSpPr/>
      </dsp:nvSpPr>
      <dsp:spPr>
        <a:xfrm rot="10800000">
          <a:off x="0" y="799"/>
          <a:ext cx="8229600" cy="1719839"/>
        </a:xfrm>
        <a:prstGeom prst="upArrowCallout">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GB" sz="4000" kern="1200" dirty="0"/>
            <a:t>Catastrophic loss</a:t>
          </a:r>
        </a:p>
      </dsp:txBody>
      <dsp:txXfrm rot="10800000">
        <a:off x="0" y="799"/>
        <a:ext cx="8229600" cy="11175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3B693-CC0F-4819-A49F-883C6E79DCF3}" type="datetimeFigureOut">
              <a:rPr lang="en-GB" smtClean="0"/>
              <a:t>02/09/2020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9B0AC-1660-4AFE-B69A-FA7FA1FE736C}" type="slidenum">
              <a:rPr lang="en-GB" smtClean="0"/>
              <a:t>‹#›</a:t>
            </a:fld>
            <a:endParaRPr lang="en-GB"/>
          </a:p>
        </p:txBody>
      </p:sp>
    </p:spTree>
    <p:extLst>
      <p:ext uri="{BB962C8B-B14F-4D97-AF65-F5344CB8AC3E}">
        <p14:creationId xmlns:p14="http://schemas.microsoft.com/office/powerpoint/2010/main" val="344118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Bereavement</a:t>
            </a:r>
            <a:r>
              <a:rPr lang="en-GB"/>
              <a:t>, Grief &amp; Loss </a:t>
            </a:r>
            <a:endParaRPr lang="en-GB" dirty="0"/>
          </a:p>
        </p:txBody>
      </p:sp>
      <p:sp>
        <p:nvSpPr>
          <p:cNvPr id="3" name="Subtitle 2"/>
          <p:cNvSpPr>
            <a:spLocks noGrp="1"/>
          </p:cNvSpPr>
          <p:nvPr>
            <p:ph type="subTitle" idx="1"/>
          </p:nvPr>
        </p:nvSpPr>
        <p:spPr/>
        <p:txBody>
          <a:bodyPr>
            <a:normAutofit lnSpcReduction="10000"/>
          </a:bodyPr>
          <a:lstStyle/>
          <a:p>
            <a:r>
              <a:rPr lang="en-GB" dirty="0"/>
              <a:t>Revd Dr </a:t>
            </a:r>
            <a:r>
              <a:rPr lang="en-GB"/>
              <a:t>Paul Fitzpatrick</a:t>
            </a:r>
          </a:p>
          <a:p>
            <a:r>
              <a:rPr lang="en-GB"/>
              <a:t>winterbirder@outlook.com</a:t>
            </a:r>
          </a:p>
          <a:p>
            <a:r>
              <a:rPr lang="en-GB" dirty="0"/>
              <a:t> </a:t>
            </a:r>
          </a:p>
        </p:txBody>
      </p:sp>
      <p:pic>
        <p:nvPicPr>
          <p:cNvPr id="4" name="Picture 3"/>
          <p:cNvPicPr>
            <a:picLocks noChangeAspect="1"/>
          </p:cNvPicPr>
          <p:nvPr/>
        </p:nvPicPr>
        <p:blipFill>
          <a:blip r:embed="rId2"/>
          <a:stretch>
            <a:fillRect/>
          </a:stretch>
        </p:blipFill>
        <p:spPr>
          <a:xfrm>
            <a:off x="9647990" y="4319854"/>
            <a:ext cx="2377646" cy="2383743"/>
          </a:xfrm>
          <a:prstGeom prst="rect">
            <a:avLst/>
          </a:prstGeom>
        </p:spPr>
      </p:pic>
    </p:spTree>
    <p:extLst>
      <p:ext uri="{BB962C8B-B14F-4D97-AF65-F5344CB8AC3E}">
        <p14:creationId xmlns:p14="http://schemas.microsoft.com/office/powerpoint/2010/main" val="2908130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Grief Narratives 2</a:t>
            </a:r>
          </a:p>
        </p:txBody>
      </p:sp>
      <p:sp>
        <p:nvSpPr>
          <p:cNvPr id="3" name="Content Placeholder 2"/>
          <p:cNvSpPr>
            <a:spLocks noGrp="1"/>
          </p:cNvSpPr>
          <p:nvPr>
            <p:ph idx="1"/>
          </p:nvPr>
        </p:nvSpPr>
        <p:spPr/>
        <p:txBody>
          <a:bodyPr>
            <a:normAutofit/>
          </a:bodyPr>
          <a:lstStyle/>
          <a:p>
            <a:r>
              <a:rPr lang="en-GB" dirty="0"/>
              <a:t>Stories have beginnings, middles and ends; narratives do not: They are formed in a fluid, individualised and constantly evolving fashion; what we held true yesterday about ourselves may not be what we hold true today</a:t>
            </a:r>
          </a:p>
          <a:p>
            <a:r>
              <a:rPr lang="en-GB" dirty="0"/>
              <a:t>Grief is obviously impacted in this process; over time we do not lose our memories, love and other emotions, they evolve and change with us. We retain a bond with our loss, fluid and dynamic, and it is this, that gives us our personalised and individual identities. Grief is in this case a form of renewal not memory disposal</a:t>
            </a:r>
          </a:p>
        </p:txBody>
      </p:sp>
    </p:spTree>
    <p:extLst>
      <p:ext uri="{BB962C8B-B14F-4D97-AF65-F5344CB8AC3E}">
        <p14:creationId xmlns:p14="http://schemas.microsoft.com/office/powerpoint/2010/main" val="207789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Stories &amp; Narratives 3</a:t>
            </a:r>
          </a:p>
        </p:txBody>
      </p:sp>
      <p:sp>
        <p:nvSpPr>
          <p:cNvPr id="3" name="Content Placeholder 2"/>
          <p:cNvSpPr>
            <a:spLocks noGrp="1"/>
          </p:cNvSpPr>
          <p:nvPr>
            <p:ph idx="1"/>
          </p:nvPr>
        </p:nvSpPr>
        <p:spPr/>
        <p:txBody>
          <a:bodyPr>
            <a:normAutofit lnSpcReduction="10000"/>
          </a:bodyPr>
          <a:lstStyle/>
          <a:p>
            <a:r>
              <a:rPr lang="en-GB" dirty="0"/>
              <a:t>Narrative and story are vital in this process, both internally and externally. It is not coincidental that the most successful children's authors from Harry Potter to </a:t>
            </a:r>
            <a:r>
              <a:rPr lang="en-GB" dirty="0" err="1"/>
              <a:t>Palver’s</a:t>
            </a:r>
            <a:r>
              <a:rPr lang="en-GB" dirty="0"/>
              <a:t> ‘Wolf Boy’ series all have different forms of loss as their core subjects</a:t>
            </a:r>
          </a:p>
          <a:p>
            <a:r>
              <a:rPr lang="en-GB" dirty="0"/>
              <a:t>This is also true of adult fiction, seven of the last ten Booker winners have significant loss as their core subject matter</a:t>
            </a:r>
          </a:p>
          <a:p>
            <a:r>
              <a:rPr lang="en-GB" dirty="0"/>
              <a:t>People instinctively  understand, relate to, and indeed ‘grow’ with narration around death and loss. One of the core therapeutic tools for psychologists working with refugees who have been traumatised, is reading groups: this may also be true for those who are hurting from Corvid moving forward</a:t>
            </a:r>
          </a:p>
        </p:txBody>
      </p:sp>
    </p:spTree>
    <p:extLst>
      <p:ext uri="{BB962C8B-B14F-4D97-AF65-F5344CB8AC3E}">
        <p14:creationId xmlns:p14="http://schemas.microsoft.com/office/powerpoint/2010/main" val="54646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Culture in Grief &amp; Loss</a:t>
            </a:r>
          </a:p>
        </p:txBody>
      </p:sp>
      <p:sp>
        <p:nvSpPr>
          <p:cNvPr id="3" name="Content Placeholder 2"/>
          <p:cNvSpPr>
            <a:spLocks noGrp="1"/>
          </p:cNvSpPr>
          <p:nvPr>
            <p:ph idx="1"/>
          </p:nvPr>
        </p:nvSpPr>
        <p:spPr/>
        <p:txBody>
          <a:bodyPr>
            <a:normAutofit lnSpcReduction="10000"/>
          </a:bodyPr>
          <a:lstStyle/>
          <a:p>
            <a:r>
              <a:rPr lang="en-GB" dirty="0"/>
              <a:t>The importance of culture and religious identity cannot be over emphasised; nor can its neglect from many MH practitioners. 90% of the world hold to a Deity yet some contemporary psychology textbooks consider this belief/practice to be a sign of Mental Illness. Little wonder then that cultural adaptions to death, grief and loss are frequently misunderstood or misinterpreted; or that some people of faith do not seek conventional services for support at all</a:t>
            </a:r>
          </a:p>
          <a:p>
            <a:r>
              <a:rPr lang="en-GB" dirty="0"/>
              <a:t>This is a highly specialised area that is essential in a city such as Cardiff with its major international footprint. It is important not to make assumptions; if in doubt, ask advice</a:t>
            </a:r>
          </a:p>
        </p:txBody>
      </p:sp>
    </p:spTree>
    <p:extLst>
      <p:ext uri="{BB962C8B-B14F-4D97-AF65-F5344CB8AC3E}">
        <p14:creationId xmlns:p14="http://schemas.microsoft.com/office/powerpoint/2010/main" val="2629658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Cultural Narrative and Loss </a:t>
            </a: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083325872"/>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Footer Placeholder 14"/>
          <p:cNvSpPr>
            <a:spLocks noGrp="1"/>
          </p:cNvSpPr>
          <p:nvPr>
            <p:ph type="ftr" sz="quarter" idx="11"/>
          </p:nvPr>
        </p:nvSpPr>
        <p:spPr/>
        <p:txBody>
          <a:bodyPr/>
          <a:lstStyle/>
          <a:p>
            <a:r>
              <a:rPr lang="en-GB" dirty="0"/>
              <a:t>Borum 2004</a:t>
            </a:r>
          </a:p>
        </p:txBody>
      </p:sp>
    </p:spTree>
    <p:extLst>
      <p:ext uri="{BB962C8B-B14F-4D97-AF65-F5344CB8AC3E}">
        <p14:creationId xmlns:p14="http://schemas.microsoft.com/office/powerpoint/2010/main" val="3254031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Belief and Culture: Main Points</a:t>
            </a:r>
          </a:p>
        </p:txBody>
      </p:sp>
      <p:sp>
        <p:nvSpPr>
          <p:cNvPr id="3" name="Content Placeholder 2"/>
          <p:cNvSpPr>
            <a:spLocks noGrp="1"/>
          </p:cNvSpPr>
          <p:nvPr>
            <p:ph idx="1"/>
          </p:nvPr>
        </p:nvSpPr>
        <p:spPr/>
        <p:txBody>
          <a:bodyPr>
            <a:normAutofit/>
          </a:bodyPr>
          <a:lstStyle/>
          <a:p>
            <a:r>
              <a:rPr lang="en-GB" dirty="0"/>
              <a:t>The need to belong and to have a stable evolving identity is a core essential for sound mental health and wellbeing </a:t>
            </a:r>
          </a:p>
          <a:p>
            <a:r>
              <a:rPr lang="en-GB" dirty="0"/>
              <a:t>It is compromised when individual beliefs and cultural norms are challenged, ignored or disrespected by a lack of understanding</a:t>
            </a:r>
          </a:p>
          <a:p>
            <a:r>
              <a:rPr lang="en-GB" dirty="0"/>
              <a:t>Grief and loss magnifies this process and can rapidly promote individual instability and group marginalisation</a:t>
            </a:r>
          </a:p>
          <a:p>
            <a:r>
              <a:rPr lang="en-GB" dirty="0"/>
              <a:t>What we value, what we believe, who we are, Matter</a:t>
            </a:r>
          </a:p>
        </p:txBody>
      </p:sp>
    </p:spTree>
    <p:extLst>
      <p:ext uri="{BB962C8B-B14F-4D97-AF65-F5344CB8AC3E}">
        <p14:creationId xmlns:p14="http://schemas.microsoft.com/office/powerpoint/2010/main" val="1985255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Hear; What to Say</a:t>
            </a:r>
          </a:p>
        </p:txBody>
      </p:sp>
      <p:sp>
        <p:nvSpPr>
          <p:cNvPr id="3" name="Content Placeholder 2"/>
          <p:cNvSpPr>
            <a:spLocks noGrp="1"/>
          </p:cNvSpPr>
          <p:nvPr>
            <p:ph idx="1"/>
          </p:nvPr>
        </p:nvSpPr>
        <p:spPr/>
        <p:txBody>
          <a:bodyPr/>
          <a:lstStyle/>
          <a:p>
            <a:pPr marL="0" indent="0">
              <a:buNone/>
            </a:pPr>
            <a:r>
              <a:rPr lang="en-GB" dirty="0"/>
              <a:t>Firstly don’t panic, don’t try  to use strict or prescribed models; we are first and foremost individuals</a:t>
            </a:r>
          </a:p>
          <a:p>
            <a:pPr marL="0" indent="0">
              <a:buNone/>
            </a:pPr>
            <a:r>
              <a:rPr lang="en-GB" dirty="0"/>
              <a:t>Good bereavement care is based upon listening and hearing: Listening is giving people your undivided attention, hearing is understanding what they say. For the vast majority of people this is all they need; self expression and narration, permit over time, a new and emerging bond and identity. It really is that simple</a:t>
            </a:r>
          </a:p>
          <a:p>
            <a:pPr marL="0" indent="0">
              <a:buNone/>
            </a:pPr>
            <a:r>
              <a:rPr lang="en-GB" dirty="0"/>
              <a:t>Counselling, whilst critical in complex or compacted grief situations, is often counter indicated in early grief Process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4233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Hear; What to Say 2</a:t>
            </a:r>
          </a:p>
        </p:txBody>
      </p:sp>
      <p:sp>
        <p:nvSpPr>
          <p:cNvPr id="3" name="Content Placeholder 2"/>
          <p:cNvSpPr>
            <a:spLocks noGrp="1"/>
          </p:cNvSpPr>
          <p:nvPr>
            <p:ph idx="1"/>
          </p:nvPr>
        </p:nvSpPr>
        <p:spPr/>
        <p:txBody>
          <a:bodyPr/>
          <a:lstStyle/>
          <a:p>
            <a:r>
              <a:rPr lang="en-GB" dirty="0"/>
              <a:t>Don’t try to fix the grief – resist the need to try to stop someone who is crying or over comfort them, sitting with someone who is in pain is honouring that pain</a:t>
            </a:r>
          </a:p>
          <a:p>
            <a:r>
              <a:rPr lang="en-GB" dirty="0"/>
              <a:t>Please remember that people grieve differently, there is no single ‘right way’; we are individuals and so is our way of processing hurt and loss</a:t>
            </a:r>
          </a:p>
        </p:txBody>
      </p:sp>
    </p:spTree>
    <p:extLst>
      <p:ext uri="{BB962C8B-B14F-4D97-AF65-F5344CB8AC3E}">
        <p14:creationId xmlns:p14="http://schemas.microsoft.com/office/powerpoint/2010/main" val="414962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if … a simple risk assessment</a:t>
            </a:r>
          </a:p>
        </p:txBody>
      </p:sp>
      <p:sp>
        <p:nvSpPr>
          <p:cNvPr id="3" name="Content Placeholder 2"/>
          <p:cNvSpPr>
            <a:spLocks noGrp="1"/>
          </p:cNvSpPr>
          <p:nvPr>
            <p:ph idx="1"/>
          </p:nvPr>
        </p:nvSpPr>
        <p:spPr/>
        <p:txBody>
          <a:bodyPr>
            <a:normAutofit fontScale="92500"/>
          </a:bodyPr>
          <a:lstStyle/>
          <a:p>
            <a:r>
              <a:rPr lang="en-GB" dirty="0"/>
              <a:t>Being upset or low is perfectly normal; if however, a grieving person express a wish to self harm, or is perceived to be a risk to themselves or anyone else, you must refer urgently</a:t>
            </a:r>
          </a:p>
          <a:p>
            <a:r>
              <a:rPr lang="en-GB" dirty="0"/>
              <a:t>Multiple personal death or loss events, either immediate or historic, pose significant risk and should be dealt with in a therapeutic setting</a:t>
            </a:r>
          </a:p>
          <a:p>
            <a:r>
              <a:rPr lang="en-GB" dirty="0"/>
              <a:t>Never agree to absolute confidentiality; it compromises your (and their) safety and breaches appropriate boundary settings</a:t>
            </a:r>
          </a:p>
          <a:p>
            <a:r>
              <a:rPr lang="en-GB" dirty="0"/>
              <a:t>Do not be afraid of death or grief. This is a hard time but is a normal and healthy process in the majority of cases, if in doubt… ask</a:t>
            </a:r>
          </a:p>
        </p:txBody>
      </p:sp>
    </p:spTree>
    <p:extLst>
      <p:ext uri="{BB962C8B-B14F-4D97-AF65-F5344CB8AC3E}">
        <p14:creationId xmlns:p14="http://schemas.microsoft.com/office/powerpoint/2010/main" val="2725557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4478" y="2494722"/>
            <a:ext cx="7325139" cy="1446550"/>
          </a:xfrm>
          <a:prstGeom prst="rect">
            <a:avLst/>
          </a:prstGeom>
        </p:spPr>
        <p:txBody>
          <a:bodyPr wrap="square">
            <a:spAutoFit/>
          </a:bodyPr>
          <a:lstStyle/>
          <a:p>
            <a:pPr algn="ctr"/>
            <a:r>
              <a:rPr lang="en-GB" sz="4400" dirty="0"/>
              <a:t>Finally</a:t>
            </a:r>
          </a:p>
          <a:p>
            <a:pPr algn="ctr"/>
            <a:r>
              <a:rPr lang="en-GB" sz="4400" dirty="0"/>
              <a:t>Analysing Doesn’t Work</a:t>
            </a:r>
          </a:p>
        </p:txBody>
      </p:sp>
    </p:spTree>
    <p:extLst>
      <p:ext uri="{BB962C8B-B14F-4D97-AF65-F5344CB8AC3E}">
        <p14:creationId xmlns:p14="http://schemas.microsoft.com/office/powerpoint/2010/main" val="2764583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95322" y="2514520"/>
            <a:ext cx="6401355" cy="1828959"/>
          </a:xfrm>
          <a:prstGeom prst="rect">
            <a:avLst/>
          </a:prstGeom>
        </p:spPr>
      </p:pic>
    </p:spTree>
    <p:extLst>
      <p:ext uri="{BB962C8B-B14F-4D97-AF65-F5344CB8AC3E}">
        <p14:creationId xmlns:p14="http://schemas.microsoft.com/office/powerpoint/2010/main" val="194523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Significant Terms</a:t>
            </a:r>
          </a:p>
        </p:txBody>
      </p:sp>
      <p:sp>
        <p:nvSpPr>
          <p:cNvPr id="3" name="Content Placeholder 2"/>
          <p:cNvSpPr>
            <a:spLocks noGrp="1"/>
          </p:cNvSpPr>
          <p:nvPr>
            <p:ph idx="1"/>
          </p:nvPr>
        </p:nvSpPr>
        <p:spPr/>
        <p:txBody>
          <a:bodyPr/>
          <a:lstStyle/>
          <a:p>
            <a:r>
              <a:rPr lang="en-GB" b="1" dirty="0"/>
              <a:t>BEREAVEMENT</a:t>
            </a:r>
            <a:r>
              <a:rPr lang="en-GB" dirty="0"/>
              <a:t>: to have lost someone or something, typically through death; from the Old English: ‘</a:t>
            </a:r>
            <a:r>
              <a:rPr lang="en-GB" i="1" dirty="0"/>
              <a:t>bereafian</a:t>
            </a:r>
            <a:r>
              <a:rPr lang="en-GB" dirty="0"/>
              <a:t> To have been deprived’</a:t>
            </a:r>
          </a:p>
          <a:p>
            <a:r>
              <a:rPr lang="en-GB" b="1" dirty="0"/>
              <a:t>GRIEF</a:t>
            </a:r>
            <a:r>
              <a:rPr lang="en-GB" dirty="0"/>
              <a:t>: Deep or intense sorrow</a:t>
            </a:r>
          </a:p>
          <a:p>
            <a:r>
              <a:rPr lang="en-GB" b="1" dirty="0"/>
              <a:t>LOSS</a:t>
            </a:r>
            <a:r>
              <a:rPr lang="en-GB" dirty="0"/>
              <a:t>: Uncertain what to do: Bewildered; from Old English ‘</a:t>
            </a:r>
            <a:r>
              <a:rPr lang="en-GB" i="1" dirty="0"/>
              <a:t>losian</a:t>
            </a:r>
            <a:r>
              <a:rPr lang="en-GB" dirty="0"/>
              <a:t> to be destroyed’</a:t>
            </a:r>
          </a:p>
        </p:txBody>
      </p:sp>
    </p:spTree>
    <p:extLst>
      <p:ext uri="{BB962C8B-B14F-4D97-AF65-F5344CB8AC3E}">
        <p14:creationId xmlns:p14="http://schemas.microsoft.com/office/powerpoint/2010/main" val="77957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 and Additional Material</a:t>
            </a:r>
          </a:p>
        </p:txBody>
      </p:sp>
      <p:sp>
        <p:nvSpPr>
          <p:cNvPr id="3" name="Content Placeholder 2"/>
          <p:cNvSpPr>
            <a:spLocks noGrp="1"/>
          </p:cNvSpPr>
          <p:nvPr>
            <p:ph idx="1"/>
          </p:nvPr>
        </p:nvSpPr>
        <p:spPr/>
        <p:txBody>
          <a:bodyPr/>
          <a:lstStyle/>
          <a:p>
            <a:r>
              <a:rPr lang="en-GB" dirty="0"/>
              <a:t>Common Thanatological usage adapted from the Centre for the Study of Death and Society: (CDAS) Bath University</a:t>
            </a:r>
          </a:p>
          <a:p>
            <a:r>
              <a:rPr lang="en-GB" dirty="0"/>
              <a:t>Academic reference list available separately upon request</a:t>
            </a:r>
          </a:p>
          <a:p>
            <a:r>
              <a:rPr lang="en-GB" dirty="0"/>
              <a:t>OED and CEP references used, with some </a:t>
            </a:r>
            <a:r>
              <a:rPr lang="en-GB" i="1" dirty="0"/>
              <a:t>Oxford Guide to Style </a:t>
            </a:r>
            <a:r>
              <a:rPr lang="en-GB" dirty="0"/>
              <a:t>usage also acknowledged</a:t>
            </a:r>
          </a:p>
        </p:txBody>
      </p:sp>
    </p:spTree>
    <p:extLst>
      <p:ext uri="{BB962C8B-B14F-4D97-AF65-F5344CB8AC3E}">
        <p14:creationId xmlns:p14="http://schemas.microsoft.com/office/powerpoint/2010/main" val="386717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Usage</a:t>
            </a:r>
          </a:p>
        </p:txBody>
      </p:sp>
      <p:sp>
        <p:nvSpPr>
          <p:cNvPr id="3" name="Content Placeholder 2"/>
          <p:cNvSpPr>
            <a:spLocks noGrp="1"/>
          </p:cNvSpPr>
          <p:nvPr>
            <p:ph idx="1"/>
          </p:nvPr>
        </p:nvSpPr>
        <p:spPr/>
        <p:txBody>
          <a:bodyPr>
            <a:normAutofit lnSpcReduction="10000"/>
          </a:bodyPr>
          <a:lstStyle/>
          <a:p>
            <a:pPr marL="0" indent="0">
              <a:buNone/>
            </a:pPr>
            <a:r>
              <a:rPr lang="en-GB" dirty="0"/>
              <a:t>In accordance with sociological/thanatological academic practice: </a:t>
            </a:r>
          </a:p>
          <a:p>
            <a:pPr marL="0" indent="0">
              <a:buNone/>
            </a:pPr>
            <a:r>
              <a:rPr lang="en-GB" dirty="0"/>
              <a:t>‘Bereavement’ will be used in this presentation to describe or explain the process of significant loss</a:t>
            </a:r>
          </a:p>
          <a:p>
            <a:pPr marL="0" indent="0">
              <a:buNone/>
            </a:pPr>
            <a:r>
              <a:rPr lang="en-GB" dirty="0"/>
              <a:t>‘Grief’ and ‘Grieving’ will be used in the exploration of the emotional reaction to acute loss, and the term ‘Loss’ itself, will be used as defined by the CED and common usage</a:t>
            </a:r>
          </a:p>
          <a:p>
            <a:pPr marL="0" indent="0">
              <a:buNone/>
            </a:pPr>
            <a:r>
              <a:rPr lang="en-GB" dirty="0"/>
              <a:t>Note: There will always be some crossover and overlap in the terms and I have been careful to apply a compassionate usage where ever possible; we have all, experienced  these definitions in our lives, which has, to some degree, shaped and defined us</a:t>
            </a:r>
          </a:p>
        </p:txBody>
      </p:sp>
    </p:spTree>
    <p:extLst>
      <p:ext uri="{BB962C8B-B14F-4D97-AF65-F5344CB8AC3E}">
        <p14:creationId xmlns:p14="http://schemas.microsoft.com/office/powerpoint/2010/main" val="3286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Freud: Melancholia: 1918</a:t>
            </a:r>
          </a:p>
        </p:txBody>
      </p:sp>
      <p:sp>
        <p:nvSpPr>
          <p:cNvPr id="3" name="Content Placeholder 2"/>
          <p:cNvSpPr>
            <a:spLocks noGrp="1"/>
          </p:cNvSpPr>
          <p:nvPr>
            <p:ph idx="1"/>
          </p:nvPr>
        </p:nvSpPr>
        <p:spPr/>
        <p:txBody>
          <a:bodyPr>
            <a:normAutofit/>
          </a:bodyPr>
          <a:lstStyle/>
          <a:p>
            <a:r>
              <a:rPr lang="en-GB" dirty="0"/>
              <a:t>Perception that significant loss (not just death), was in essence an ‘invested energy’ that needed to be recaptured. That done, the affected person would then ‘move on’ or achieve ‘closure’</a:t>
            </a:r>
          </a:p>
          <a:p>
            <a:r>
              <a:rPr lang="en-GB" dirty="0"/>
              <a:t>Recovery model where grief is essentially seen as an illness or an obstacle </a:t>
            </a:r>
          </a:p>
          <a:p>
            <a:r>
              <a:rPr lang="en-GB" dirty="0"/>
              <a:t>Lacks  significant clinical or proven evidence base, but supports, in small part a far more complex ‘loss’ model</a:t>
            </a:r>
          </a:p>
          <a:p>
            <a:r>
              <a:rPr lang="en-GB" dirty="0"/>
              <a:t>Despite its flaws, it formed the dominant Grief and Loss model for the next 60 years and is still used by some Psychoanalysts today</a:t>
            </a:r>
          </a:p>
          <a:p>
            <a:endParaRPr lang="en-GB" dirty="0"/>
          </a:p>
        </p:txBody>
      </p:sp>
    </p:spTree>
    <p:extLst>
      <p:ext uri="{BB962C8B-B14F-4D97-AF65-F5344CB8AC3E}">
        <p14:creationId xmlns:p14="http://schemas.microsoft.com/office/powerpoint/2010/main" val="291845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Elizabeth </a:t>
            </a:r>
            <a:r>
              <a:rPr lang="en-GB" dirty="0" err="1"/>
              <a:t>Kubler</a:t>
            </a:r>
            <a:r>
              <a:rPr lang="en-GB" dirty="0"/>
              <a:t>-Ross: Stage(s) Model</a:t>
            </a:r>
          </a:p>
        </p:txBody>
      </p:sp>
      <p:sp>
        <p:nvSpPr>
          <p:cNvPr id="3" name="Content Placeholder 2"/>
          <p:cNvSpPr>
            <a:spLocks noGrp="1"/>
          </p:cNvSpPr>
          <p:nvPr>
            <p:ph idx="1"/>
          </p:nvPr>
        </p:nvSpPr>
        <p:spPr/>
        <p:txBody>
          <a:bodyPr>
            <a:normAutofit lnSpcReduction="10000"/>
          </a:bodyPr>
          <a:lstStyle/>
          <a:p>
            <a:r>
              <a:rPr lang="en-GB" dirty="0"/>
              <a:t>Five stage model of Grief suggests that people pass through, Denial, Anger, Negotiation, Depression and Acceptance,  before ‘recovering’ from Grief</a:t>
            </a:r>
          </a:p>
          <a:p>
            <a:r>
              <a:rPr lang="en-GB" dirty="0"/>
              <a:t>Obvious Freudian ‘Recovery’ Model</a:t>
            </a:r>
          </a:p>
          <a:p>
            <a:r>
              <a:rPr lang="en-GB" dirty="0"/>
              <a:t>Developed without clinical guidelines, ethical approval or participant consent, on a terminal ward in the USA (1969) where </a:t>
            </a:r>
            <a:r>
              <a:rPr lang="en-GB" dirty="0" err="1"/>
              <a:t>Kubler</a:t>
            </a:r>
            <a:r>
              <a:rPr lang="en-GB" dirty="0"/>
              <a:t>-Ross was a psychiatrist </a:t>
            </a:r>
          </a:p>
          <a:p>
            <a:r>
              <a:rPr lang="en-GB" dirty="0"/>
              <a:t>Multiple adaptions and frequent new ‘stage’ models in the US</a:t>
            </a:r>
          </a:p>
          <a:p>
            <a:r>
              <a:rPr lang="en-GB" dirty="0"/>
              <a:t>Death Model, </a:t>
            </a:r>
            <a:r>
              <a:rPr lang="en-GB" b="1" u="sng" dirty="0"/>
              <a:t>not</a:t>
            </a:r>
            <a:r>
              <a:rPr lang="en-GB" dirty="0"/>
              <a:t> bereavement: Lacks clinical evidence base but frequently used due to simplicity of operation</a:t>
            </a:r>
          </a:p>
        </p:txBody>
      </p:sp>
    </p:spTree>
    <p:extLst>
      <p:ext uri="{BB962C8B-B14F-4D97-AF65-F5344CB8AC3E}">
        <p14:creationId xmlns:p14="http://schemas.microsoft.com/office/powerpoint/2010/main" val="2999631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Colin Murray-Parkes: Psychosocial Transitions</a:t>
            </a:r>
          </a:p>
        </p:txBody>
      </p:sp>
      <p:sp>
        <p:nvSpPr>
          <p:cNvPr id="3" name="Content Placeholder 2"/>
          <p:cNvSpPr>
            <a:spLocks noGrp="1"/>
          </p:cNvSpPr>
          <p:nvPr>
            <p:ph idx="1"/>
          </p:nvPr>
        </p:nvSpPr>
        <p:spPr/>
        <p:txBody>
          <a:bodyPr/>
          <a:lstStyle/>
          <a:p>
            <a:r>
              <a:rPr lang="en-GB" dirty="0"/>
              <a:t>CMP worked with Bowlby on Attachment Theory with Children, but developed his PST model after conducting a ten year research process with 90 widows/widowers from East London 1979-90</a:t>
            </a:r>
          </a:p>
          <a:p>
            <a:r>
              <a:rPr lang="en-GB" dirty="0"/>
              <a:t>Complex model but in essence he identified that social attachment in multiple forms promotes personal stability. The loss of one of these bonds (or attachments) results in a period of instability (Grief/Loss) until, crucially, that bond is re-established in a different form</a:t>
            </a:r>
          </a:p>
          <a:p>
            <a:endParaRPr lang="en-GB" dirty="0"/>
          </a:p>
        </p:txBody>
      </p:sp>
    </p:spTree>
    <p:extLst>
      <p:ext uri="{BB962C8B-B14F-4D97-AF65-F5344CB8AC3E}">
        <p14:creationId xmlns:p14="http://schemas.microsoft.com/office/powerpoint/2010/main" val="172384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Colin Murray-Parkes: PST 2</a:t>
            </a:r>
          </a:p>
        </p:txBody>
      </p:sp>
      <p:sp>
        <p:nvSpPr>
          <p:cNvPr id="3" name="Content Placeholder 2"/>
          <p:cNvSpPr>
            <a:spLocks noGrp="1"/>
          </p:cNvSpPr>
          <p:nvPr>
            <p:ph idx="1"/>
          </p:nvPr>
        </p:nvSpPr>
        <p:spPr/>
        <p:txBody>
          <a:bodyPr>
            <a:normAutofit lnSpcReduction="10000"/>
          </a:bodyPr>
          <a:lstStyle/>
          <a:p>
            <a:r>
              <a:rPr lang="en-GB" dirty="0"/>
              <a:t>Model has a strong evidence base and has been repeatedly replicated. Whilst it owes something to Freud's theories, it has a proven adult significance in terms of attachment and provides early evidence for ‘Continuing Bond Theory’ which emerged in the 1990s</a:t>
            </a:r>
          </a:p>
          <a:p>
            <a:r>
              <a:rPr lang="en-GB" dirty="0"/>
              <a:t>Inadvertently Parkes also evidences the role of ‘Narrative Identity’ which is central to contemporary understanding of bereavement and grief</a:t>
            </a:r>
          </a:p>
          <a:p>
            <a:r>
              <a:rPr lang="en-GB" dirty="0"/>
              <a:t>Parkes’ work provides the basis of much current research, including significant cultural adaptions to grief, and he remains a significant researcher and professor of psychiatry today</a:t>
            </a:r>
          </a:p>
        </p:txBody>
      </p:sp>
    </p:spTree>
    <p:extLst>
      <p:ext uri="{BB962C8B-B14F-4D97-AF65-F5344CB8AC3E}">
        <p14:creationId xmlns:p14="http://schemas.microsoft.com/office/powerpoint/2010/main" val="3592898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Silverman (et-al.) Continuing Bond Theory (CBT)</a:t>
            </a:r>
          </a:p>
        </p:txBody>
      </p:sp>
      <p:sp>
        <p:nvSpPr>
          <p:cNvPr id="3" name="Content Placeholder 2"/>
          <p:cNvSpPr>
            <a:spLocks noGrp="1"/>
          </p:cNvSpPr>
          <p:nvPr>
            <p:ph idx="1"/>
          </p:nvPr>
        </p:nvSpPr>
        <p:spPr/>
        <p:txBody>
          <a:bodyPr>
            <a:normAutofit lnSpcReduction="10000"/>
          </a:bodyPr>
          <a:lstStyle/>
          <a:p>
            <a:r>
              <a:rPr lang="en-GB" dirty="0"/>
              <a:t>Published in 1996, CBT changed the way bereavement, grief and loss were perceived and processed across the world</a:t>
            </a:r>
          </a:p>
          <a:p>
            <a:r>
              <a:rPr lang="en-GB" dirty="0"/>
              <a:t>Completely dissociated from Freud and entirely evidenced, the CBT research team suggested that the bereaved do not ‘release’, ‘let go’, ‘seek completion’ or ‘move on’; nor do they suffer dis-attachment. Instead healthy grief requires a ‘Bond’ with the dead, or significant loss, to continue. The ‘Bond’ in this case remains but in an altered and adapted form, thus completely reversing traditional theories of grief and loss </a:t>
            </a:r>
          </a:p>
          <a:p>
            <a:r>
              <a:rPr lang="en-GB" dirty="0"/>
              <a:t>Grief is consequently a normal healthy process</a:t>
            </a:r>
          </a:p>
        </p:txBody>
      </p:sp>
    </p:spTree>
    <p:extLst>
      <p:ext uri="{BB962C8B-B14F-4D97-AF65-F5344CB8AC3E}">
        <p14:creationId xmlns:p14="http://schemas.microsoft.com/office/powerpoint/2010/main" val="65945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CBT &amp; Narrative Identity</a:t>
            </a:r>
          </a:p>
        </p:txBody>
      </p:sp>
      <p:sp>
        <p:nvSpPr>
          <p:cNvPr id="3" name="Content Placeholder 2"/>
          <p:cNvSpPr>
            <a:spLocks noGrp="1"/>
          </p:cNvSpPr>
          <p:nvPr>
            <p:ph idx="1"/>
          </p:nvPr>
        </p:nvSpPr>
        <p:spPr/>
        <p:txBody>
          <a:bodyPr>
            <a:normAutofit fontScale="92500" lnSpcReduction="10000"/>
          </a:bodyPr>
          <a:lstStyle/>
          <a:p>
            <a:r>
              <a:rPr lang="en-GB" dirty="0"/>
              <a:t>Contemporary researchers have taken this process further, identifying the process of ‘Grief Narration’, values, influences and memories which narrate and function grief and loss</a:t>
            </a:r>
          </a:p>
          <a:p>
            <a:r>
              <a:rPr lang="en-GB" dirty="0"/>
              <a:t>Utilising short term and long term memory neuroscience, researchers have identified individualised, subjective and personal memory processes which in turn shape individual identity</a:t>
            </a:r>
          </a:p>
          <a:p>
            <a:r>
              <a:rPr lang="en-GB" dirty="0"/>
              <a:t>It is critical to understand that this is not a fixed process but a fluid and changing dynamic. Grief in this process, is less like a book with fixed personal narrative chapters, but much more ‘tidal’; formed from changing emotions, values and memories which shape our identities and what we hold to be true and of importance</a:t>
            </a:r>
          </a:p>
        </p:txBody>
      </p:sp>
    </p:spTree>
    <p:extLst>
      <p:ext uri="{BB962C8B-B14F-4D97-AF65-F5344CB8AC3E}">
        <p14:creationId xmlns:p14="http://schemas.microsoft.com/office/powerpoint/2010/main" val="37836185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BB07CB00AC6498D3D7CE209B6CC23" ma:contentTypeVersion="11" ma:contentTypeDescription="Create a new document." ma:contentTypeScope="" ma:versionID="0d1a5af04b03986817b98be9c2130115">
  <xsd:schema xmlns:xsd="http://www.w3.org/2001/XMLSchema" xmlns:xs="http://www.w3.org/2001/XMLSchema" xmlns:p="http://schemas.microsoft.com/office/2006/metadata/properties" xmlns:ns3="1d313349-219f-45a8-805f-58f768b8dea7" xmlns:ns4="d55cdd09-8fe1-49c2-9b01-1431e0da0719" targetNamespace="http://schemas.microsoft.com/office/2006/metadata/properties" ma:root="true" ma:fieldsID="f74a01f79fcbb2ac3e8743218705ee63" ns3:_="" ns4:_="">
    <xsd:import namespace="1d313349-219f-45a8-805f-58f768b8dea7"/>
    <xsd:import namespace="d55cdd09-8fe1-49c2-9b01-1431e0da071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13349-219f-45a8-805f-58f768b8dea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5cdd09-8fe1-49c2-9b01-1431e0da071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F69AE0-0612-4DC1-AB47-1BB22B3801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13349-219f-45a8-805f-58f768b8dea7"/>
    <ds:schemaRef ds:uri="d55cdd09-8fe1-49c2-9b01-1431e0da07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B5172-55DC-4C0E-BB6A-57A49281CE3A}">
  <ds:schemaRefs>
    <ds:schemaRef ds:uri="http://schemas.microsoft.com/sharepoint/v3/contenttype/forms"/>
  </ds:schemaRefs>
</ds:datastoreItem>
</file>

<file path=customXml/itemProps3.xml><?xml version="1.0" encoding="utf-8"?>
<ds:datastoreItem xmlns:ds="http://schemas.openxmlformats.org/officeDocument/2006/customXml" ds:itemID="{A9723849-1EF4-40A5-99D3-96C748502E2D}">
  <ds:schemaRefs>
    <ds:schemaRef ds:uri="1d313349-219f-45a8-805f-58f768b8dea7"/>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d55cdd09-8fe1-49c2-9b01-1431e0da071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Berlin</Template>
  <TotalTime>1</TotalTime>
  <Words>1601</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Bereavement, Grief &amp; Loss </vt:lpstr>
      <vt:lpstr>Significant Terms</vt:lpstr>
      <vt:lpstr>Usage</vt:lpstr>
      <vt:lpstr>Freud: Melancholia: 1918</vt:lpstr>
      <vt:lpstr>Elizabeth Kubler-Ross: Stage(s) Model</vt:lpstr>
      <vt:lpstr>Colin Murray-Parkes: Psychosocial Transitions</vt:lpstr>
      <vt:lpstr>Colin Murray-Parkes: PST 2</vt:lpstr>
      <vt:lpstr>Silverman (et-al.) Continuing Bond Theory (CBT)</vt:lpstr>
      <vt:lpstr>CBT &amp; Narrative Identity</vt:lpstr>
      <vt:lpstr>Grief Narratives 2</vt:lpstr>
      <vt:lpstr>Stories &amp; Narratives 3</vt:lpstr>
      <vt:lpstr>Culture in Grief &amp; Loss</vt:lpstr>
      <vt:lpstr>Cultural Narrative and Loss </vt:lpstr>
      <vt:lpstr>Belief and Culture: Main Points</vt:lpstr>
      <vt:lpstr>How to Hear; What to Say</vt:lpstr>
      <vt:lpstr>How to Hear; What to Say 2</vt:lpstr>
      <vt:lpstr>What if … a simple risk assessment</vt:lpstr>
      <vt:lpstr>PowerPoint Presentation</vt:lpstr>
      <vt:lpstr>PowerPoint Presentation</vt:lpstr>
      <vt:lpstr>References and Additional Material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Fitzpatrick</dc:creator>
  <cp:lastModifiedBy>Lowndes, Richard</cp:lastModifiedBy>
  <cp:revision>121</cp:revision>
  <dcterms:created xsi:type="dcterms:W3CDTF">2017-06-05T20:51:19Z</dcterms:created>
  <dcterms:modified xsi:type="dcterms:W3CDTF">2020-09-02T14:25:47Z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0x010100B89BB07CB00AC6498D3D7CE209B6CC23</vt:lpwstr>
  </property>
</Properties>
</file>