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8" r:id="rId2"/>
    <p:sldId id="293" r:id="rId3"/>
    <p:sldId id="294" r:id="rId4"/>
    <p:sldId id="296" r:id="rId5"/>
    <p:sldId id="288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</p:sldIdLst>
  <p:sldSz cx="6858000" cy="9144000" type="screen4x3"/>
  <p:notesSz cx="6864350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2610" y="90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287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476" y="0"/>
            <a:ext cx="2974287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54956-542F-411B-8A14-91A99A12C45E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68525" y="1249363"/>
            <a:ext cx="2528888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229" y="4811713"/>
            <a:ext cx="5491480" cy="3937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25"/>
            <a:ext cx="2974287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476" y="9496425"/>
            <a:ext cx="2974287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A95AB6-E256-47CE-B369-8190F070C65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58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A95AB6-E256-47CE-B369-8190F070C65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836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1898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6529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196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203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5744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825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72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283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16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88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632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BBD2E-3AB7-4A25-8031-3E6972AB7D07}" type="datetimeFigureOut">
              <a:rPr lang="en-GB" smtClean="0"/>
              <a:t>26/09/2020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EA9B8-3E76-48E7-A7D1-0F9CCAC505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415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2B0F40-3461-42FF-BC15-23C809FBEE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07AAEB"/>
              </a:clrFrom>
              <a:clrTo>
                <a:srgbClr val="07AAE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543081" y="1367678"/>
            <a:ext cx="10101623" cy="685800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F1D68965-5EB4-4752-930F-3A89D84B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298" y="1058950"/>
            <a:ext cx="6172200" cy="1524000"/>
          </a:xfrm>
        </p:spPr>
        <p:txBody>
          <a:bodyPr>
            <a:normAutofit fontScale="90000"/>
          </a:bodyPr>
          <a:lstStyle/>
          <a:p>
            <a:br>
              <a:rPr lang="en-GB" dirty="0"/>
            </a:br>
            <a:r>
              <a:rPr lang="en-GB" sz="3200" b="1" dirty="0">
                <a:solidFill>
                  <a:schemeClr val="bg1"/>
                </a:solidFill>
              </a:rPr>
              <a:t>:</a:t>
            </a:r>
            <a:br>
              <a:rPr lang="en-GB" sz="3200" b="1" dirty="0">
                <a:solidFill>
                  <a:schemeClr val="bg1"/>
                </a:solidFill>
              </a:rPr>
            </a:br>
            <a:br>
              <a:rPr lang="en-GB" sz="32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A story from a Mission Area </a:t>
            </a:r>
            <a:br>
              <a:rPr lang="en-GB" sz="3600" b="1" dirty="0">
                <a:solidFill>
                  <a:schemeClr val="bg1"/>
                </a:solidFill>
              </a:rPr>
            </a:br>
            <a:r>
              <a:rPr lang="en-GB" sz="3600" b="1" dirty="0">
                <a:solidFill>
                  <a:schemeClr val="bg1"/>
                </a:solidFill>
              </a:rPr>
              <a:t>In the Diocese of St Asaph</a:t>
            </a:r>
            <a:br>
              <a:rPr lang="en-GB" sz="3600" b="1" dirty="0">
                <a:solidFill>
                  <a:schemeClr val="bg1"/>
                </a:solidFill>
              </a:rPr>
            </a:br>
            <a:br>
              <a:rPr lang="en-GB" sz="3600" b="1" dirty="0">
                <a:solidFill>
                  <a:schemeClr val="bg1"/>
                </a:solidFill>
              </a:rPr>
            </a:br>
            <a:br>
              <a:rPr lang="en-GB" dirty="0"/>
            </a:br>
            <a:endParaRPr lang="en-GB" b="1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B89DE2-62A5-4205-BE3D-C5CE774BE2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779" y="4839149"/>
            <a:ext cx="3633820" cy="1162822"/>
          </a:xfrm>
          <a:prstGeom prst="rect">
            <a:avLst/>
          </a:prstGeom>
        </p:spPr>
      </p:pic>
      <p:pic>
        <p:nvPicPr>
          <p:cNvPr id="1026" name="Picture 1">
            <a:extLst>
              <a:ext uri="{FF2B5EF4-FFF2-40B4-BE49-F238E27FC236}">
                <a16:creationId xmlns:a16="http://schemas.microsoft.com/office/drawing/2014/main" id="{9D763701-509E-464E-B716-B3F3A0FD5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4" r="84802"/>
          <a:stretch>
            <a:fillRect/>
          </a:stretch>
        </p:blipFill>
        <p:spPr bwMode="auto">
          <a:xfrm>
            <a:off x="4763" y="-252538"/>
            <a:ext cx="874491" cy="10100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D2F3A0E-3C77-489B-9F12-B18B0935E63C}"/>
              </a:ext>
            </a:extLst>
          </p:cNvPr>
          <p:cNvSpPr txBox="1"/>
          <p:nvPr/>
        </p:nvSpPr>
        <p:spPr>
          <a:xfrm>
            <a:off x="1214468" y="5064861"/>
            <a:ext cx="1847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555EB1F-0885-441A-B194-C85A8A2176B9}"/>
              </a:ext>
            </a:extLst>
          </p:cNvPr>
          <p:cNvSpPr txBox="1"/>
          <p:nvPr/>
        </p:nvSpPr>
        <p:spPr>
          <a:xfrm>
            <a:off x="1100578" y="1543238"/>
            <a:ext cx="562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2C2D819-5239-4420-877B-D8025D3BAA0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808" y="8085050"/>
            <a:ext cx="3795763" cy="121464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C64EED2-D516-4560-BF30-B26616C85084}"/>
              </a:ext>
            </a:extLst>
          </p:cNvPr>
          <p:cNvSpPr txBox="1"/>
          <p:nvPr/>
        </p:nvSpPr>
        <p:spPr>
          <a:xfrm>
            <a:off x="3979680" y="594015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F1F4D3-5ACC-4B88-9334-84CB70292EC9}"/>
              </a:ext>
            </a:extLst>
          </p:cNvPr>
          <p:cNvSpPr txBox="1"/>
          <p:nvPr/>
        </p:nvSpPr>
        <p:spPr>
          <a:xfrm>
            <a:off x="1983824" y="7012601"/>
            <a:ext cx="3176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>
                <a:solidFill>
                  <a:schemeClr val="bg1"/>
                </a:solidFill>
              </a:rPr>
              <a:t>A Mission  Area Warden’s Story</a:t>
            </a:r>
          </a:p>
          <a:p>
            <a:pPr algn="ctr"/>
            <a:r>
              <a:rPr lang="en-GB" b="1" dirty="0">
                <a:solidFill>
                  <a:schemeClr val="bg1"/>
                </a:solidFill>
              </a:rPr>
              <a:t>John Gambles </a:t>
            </a:r>
          </a:p>
        </p:txBody>
      </p:sp>
    </p:spTree>
    <p:extLst>
      <p:ext uri="{BB962C8B-B14F-4D97-AF65-F5344CB8AC3E}">
        <p14:creationId xmlns:p14="http://schemas.microsoft.com/office/powerpoint/2010/main" val="136502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B48DD-F31E-4CF0-924E-9B5DDCA3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have we achieved?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4824EE-AE4D-40A0-8BA5-75A8F8D68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Agreed a Covenant, a shared vision, and priorities for action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Developed a much fairer allocation of the share between our 11 churches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Provided financial help for those few churches that have really struggled to pay over the last 3 years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Provided mutual support and advice and some central services (Sunday Readings Sheets, Gift Aid, Clergy Expenses, Water Rates, Copyright Licensing, and, of late, weekly resources for Worship during closure</a:t>
            </a:r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001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4894DC-8686-4F52-B9D6-DF330935C3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Mission Area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9E8B7C-9DA2-4DE6-9653-39E88058B4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All our MA are currently being reviewed by the Bishop and his staff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We are supplementing this by conducting our own self evaluation</a:t>
            </a:r>
          </a:p>
        </p:txBody>
      </p:sp>
    </p:spTree>
    <p:extLst>
      <p:ext uri="{BB962C8B-B14F-4D97-AF65-F5344CB8AC3E}">
        <p14:creationId xmlns:p14="http://schemas.microsoft.com/office/powerpoint/2010/main" val="2313603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F5776-6B0F-410E-8EC2-5E31F3E8B7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MAC Self Evaluation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AF20DE-DCF1-4A7C-B3D6-4CF61684C1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r>
              <a:rPr lang="en-GB" dirty="0"/>
              <a:t>Exploring at how we can better support our churches to achieve mission and growth</a:t>
            </a:r>
          </a:p>
          <a:p>
            <a:pPr marL="457200" lvl="1" indent="0">
              <a:buNone/>
            </a:pPr>
            <a:endParaRPr lang="en-GB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en-GB" dirty="0"/>
              <a:t>Set up strategic review groups for</a:t>
            </a:r>
          </a:p>
          <a:p>
            <a:pPr marL="457200" lvl="1" indent="0">
              <a:buNone/>
            </a:pPr>
            <a:endParaRPr lang="en-GB" sz="2400" dirty="0"/>
          </a:p>
          <a:p>
            <a:pPr lvl="1"/>
            <a:r>
              <a:rPr lang="en-GB" sz="2400" dirty="0"/>
              <a:t>Ministry</a:t>
            </a:r>
          </a:p>
          <a:p>
            <a:pPr lvl="1"/>
            <a:r>
              <a:rPr lang="en-GB" sz="2400" dirty="0"/>
              <a:t>Property</a:t>
            </a:r>
          </a:p>
          <a:p>
            <a:pPr lvl="1"/>
            <a:r>
              <a:rPr lang="en-GB" sz="2400" dirty="0"/>
              <a:t>Finance</a:t>
            </a:r>
          </a:p>
          <a:p>
            <a:pPr lvl="1"/>
            <a:r>
              <a:rPr lang="en-GB" sz="2400" dirty="0"/>
              <a:t>Governance and Administration</a:t>
            </a:r>
          </a:p>
          <a:p>
            <a:pPr lvl="1"/>
            <a:r>
              <a:rPr lang="en-GB" sz="2400" dirty="0"/>
              <a:t>Communication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44025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30BE-767A-4DDA-AC46-45C92E9FD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400" dirty="0"/>
              <a:t>Individual Church Self Evaluation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7ECE1B-5432-4543-B355-9E29752797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2696" y="2123729"/>
            <a:ext cx="5822404" cy="604449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Exploring how we can achieve mission and growth</a:t>
            </a:r>
          </a:p>
          <a:p>
            <a:pPr marL="0" indent="0">
              <a:buNone/>
            </a:pPr>
            <a:endParaRPr lang="en-GB" dirty="0"/>
          </a:p>
          <a:p>
            <a:pPr lvl="1"/>
            <a:r>
              <a:rPr lang="en-GB" dirty="0"/>
              <a:t> what are we good at?</a:t>
            </a:r>
          </a:p>
          <a:p>
            <a:pPr lvl="1"/>
            <a:r>
              <a:rPr lang="en-GB" dirty="0"/>
              <a:t> what can we do better?</a:t>
            </a:r>
          </a:p>
          <a:p>
            <a:pPr lvl="1"/>
            <a:r>
              <a:rPr lang="en-GB" dirty="0"/>
              <a:t> how well do we welcome in?</a:t>
            </a:r>
          </a:p>
          <a:p>
            <a:pPr lvl="1"/>
            <a:r>
              <a:rPr lang="en-GB" dirty="0"/>
              <a:t> how can we be more welcoming?</a:t>
            </a:r>
          </a:p>
          <a:p>
            <a:pPr lvl="1"/>
            <a:r>
              <a:rPr lang="en-GB" dirty="0"/>
              <a:t> how well do we reach out?</a:t>
            </a:r>
          </a:p>
          <a:p>
            <a:pPr lvl="1"/>
            <a:r>
              <a:rPr lang="en-GB" dirty="0"/>
              <a:t> how can we reach out better?</a:t>
            </a:r>
          </a:p>
          <a:p>
            <a:pPr lvl="1"/>
            <a:r>
              <a:rPr lang="en-GB" dirty="0"/>
              <a:t> what resources do we need to help us achieve this?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1788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2ABCDD-2A32-4B1A-A634-B73E0AD51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64B808-4158-429C-B464-E6EA34FD7A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Bring the Bishop’s Review and the MAC and Church Self Evaluations together to identify key priorities</a:t>
            </a:r>
          </a:p>
          <a:p>
            <a:r>
              <a:rPr lang="en-GB" dirty="0"/>
              <a:t>Develop a three year action plan </a:t>
            </a:r>
            <a:r>
              <a:rPr lang="en-GB"/>
              <a:t>to ‘unlock our potential’</a:t>
            </a:r>
            <a:endParaRPr lang="en-GB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B630513-A9DF-48BA-9270-E90C80E93A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30" y="4788024"/>
            <a:ext cx="2937338" cy="2937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3A5678-FB37-4A12-B35A-05E24F686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7660925"/>
            <a:ext cx="4104456" cy="1313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527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8F2607-6169-4F5A-A59A-E42E98A91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Our Diocese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439A4-0886-4057-8659-A98903E166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0" i="0" dirty="0">
                <a:solidFill>
                  <a:srgbClr val="363636"/>
                </a:solidFill>
                <a:effectLst/>
                <a:latin typeface="Abhaya Libre"/>
              </a:rPr>
              <a:t>More than 7,000 people from across north east and mid Wales regularly participate in services, events and activities in the  216  churches </a:t>
            </a:r>
          </a:p>
          <a:p>
            <a:r>
              <a:rPr lang="en-GB" b="0" i="0" dirty="0">
                <a:solidFill>
                  <a:srgbClr val="363636"/>
                </a:solidFill>
                <a:effectLst/>
                <a:latin typeface="Abhaya Libre"/>
              </a:rPr>
              <a:t>Covers the counties of Denbighshire, Flintshire, Wrexham, half of Conwy and part of Gwynedd and Powys.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8095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B1A12-6E5E-4499-9AD1-3162A476C0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Prayerful aspirations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38E71-A111-4483-B6DE-920882DC20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dirty="0"/>
              <a:t>Between 2013 and 2017 the Diocese of St Asaph set out its prayerful aspirations in this </a:t>
            </a:r>
            <a:r>
              <a:rPr lang="en-GB"/>
              <a:t>way: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Deepening our Discipleship</a:t>
            </a:r>
          </a:p>
          <a:p>
            <a:r>
              <a:rPr lang="en-GB" dirty="0"/>
              <a:t>Increasing Participation</a:t>
            </a:r>
          </a:p>
          <a:p>
            <a:pPr marL="0" indent="0">
              <a:buNone/>
            </a:pPr>
            <a:r>
              <a:rPr lang="en-GB" dirty="0"/>
              <a:t>•  Identifying and developing our          future leadership</a:t>
            </a:r>
          </a:p>
          <a:p>
            <a:pPr marL="0" indent="0">
              <a:buNone/>
            </a:pPr>
            <a:r>
              <a:rPr lang="en-GB" dirty="0"/>
              <a:t> • Extending God’s Welcome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Establishing Mission Areas was seen as key to realising these</a:t>
            </a:r>
          </a:p>
        </p:txBody>
      </p:sp>
    </p:spTree>
    <p:extLst>
      <p:ext uri="{BB962C8B-B14F-4D97-AF65-F5344CB8AC3E}">
        <p14:creationId xmlns:p14="http://schemas.microsoft.com/office/powerpoint/2010/main" val="2532375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F27F-A13D-4BA5-8B78-2163D02D6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Moving to Mission Areas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C60D5A-BCCB-43C1-9B7A-E22BF631B5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All churches involved in facilitated consultations</a:t>
            </a:r>
          </a:p>
          <a:p>
            <a:r>
              <a:rPr lang="en-GB" dirty="0"/>
              <a:t>Emerging Mission Areas formed of groups of churches </a:t>
            </a:r>
          </a:p>
          <a:p>
            <a:r>
              <a:rPr lang="en-GB" dirty="0"/>
              <a:t>Some movement of churches between MAs in this process</a:t>
            </a:r>
          </a:p>
          <a:p>
            <a:r>
              <a:rPr lang="en-GB" dirty="0"/>
              <a:t>Currently 20 Mission Areas group together over 200 churches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878430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8F3A49D-94A0-4998-BBAA-1D5D1F796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0"/>
            <a:ext cx="681355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645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24FA4-8944-4B48-94D6-EE894DA80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a Mission Area?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69AA25-81B3-43F3-A1E4-FF90548E4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A gathering of people of faith, working together to preach the gospel and serve their communities. </a:t>
            </a:r>
          </a:p>
          <a:p>
            <a:r>
              <a:rPr lang="en-GB" sz="2000" dirty="0"/>
              <a:t>The Constitution of the Church in Wales defines the role of the Mission Area as: “The promotion of the whole mission of the Church, pastoral, evangelistic, social and ecumenical” </a:t>
            </a:r>
          </a:p>
          <a:p>
            <a:pPr lvl="1"/>
            <a:r>
              <a:rPr lang="en-GB" sz="2000" b="1" dirty="0"/>
              <a:t>Pastoral</a:t>
            </a:r>
            <a:r>
              <a:rPr lang="en-GB" sz="2000" dirty="0"/>
              <a:t> – looking after people </a:t>
            </a:r>
          </a:p>
          <a:p>
            <a:pPr lvl="1"/>
            <a:r>
              <a:rPr lang="en-GB" sz="2000" b="1" dirty="0"/>
              <a:t>Evangelistic</a:t>
            </a:r>
            <a:r>
              <a:rPr lang="en-GB" sz="2000" dirty="0"/>
              <a:t> – telling people about Jesus and God </a:t>
            </a:r>
          </a:p>
          <a:p>
            <a:pPr lvl="1"/>
            <a:r>
              <a:rPr lang="en-GB" sz="2000" b="1" dirty="0"/>
              <a:t>Social</a:t>
            </a:r>
            <a:r>
              <a:rPr lang="en-GB" sz="2000" dirty="0"/>
              <a:t> – inviting people to be part of the church family, and serving the communities forming the Mission Area </a:t>
            </a:r>
          </a:p>
          <a:p>
            <a:pPr lvl="1"/>
            <a:r>
              <a:rPr lang="en-GB" sz="2000" b="1" dirty="0"/>
              <a:t>Ecumenical</a:t>
            </a:r>
            <a:r>
              <a:rPr lang="en-GB" sz="2000" dirty="0"/>
              <a:t> – working with other faith organisations in serving our communities</a:t>
            </a:r>
          </a:p>
        </p:txBody>
      </p:sp>
    </p:spTree>
    <p:extLst>
      <p:ext uri="{BB962C8B-B14F-4D97-AF65-F5344CB8AC3E}">
        <p14:creationId xmlns:p14="http://schemas.microsoft.com/office/powerpoint/2010/main" val="2088362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083DDB-784B-4BF0-A839-C2D76B55E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/>
              <a:t>Structural Organisation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C45CD5-29D1-460D-8608-884D5251A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Mission Area is the Charity run by the Mission Area Conference (MAC) of Trustees </a:t>
            </a:r>
          </a:p>
          <a:p>
            <a:pPr lvl="1"/>
            <a:r>
              <a:rPr lang="en-GB" dirty="0"/>
              <a:t>Individual churches no longer have separate charitable status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One Trustee from each church together with clergy and 2 elected Wardens comprise the MAC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9560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F3F85-92F9-4C0B-9535-B09745CA2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does the MAC do?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103C76-55AF-4BCF-A9C1-0362D9653F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Responsible for all church buildings in the MA</a:t>
            </a:r>
          </a:p>
          <a:p>
            <a:r>
              <a:rPr lang="en-GB" dirty="0"/>
              <a:t>Responsible for Finance</a:t>
            </a:r>
          </a:p>
          <a:p>
            <a:pPr lvl="1"/>
            <a:r>
              <a:rPr lang="en-GB" dirty="0"/>
              <a:t>agreeing and collecting the share from each church and paying the share to the Diocese</a:t>
            </a:r>
          </a:p>
          <a:p>
            <a:pPr lvl="1"/>
            <a:r>
              <a:rPr lang="en-GB" dirty="0"/>
              <a:t>Claiming Gift Aid for churches</a:t>
            </a:r>
          </a:p>
          <a:p>
            <a:pPr lvl="1"/>
            <a:r>
              <a:rPr lang="en-GB" dirty="0"/>
              <a:t>Producing consolidated inspected annual accounts</a:t>
            </a:r>
          </a:p>
          <a:p>
            <a:r>
              <a:rPr lang="en-GB" dirty="0"/>
              <a:t>Responsible for strategic planning for worship and pastoral care in the MA</a:t>
            </a:r>
          </a:p>
        </p:txBody>
      </p:sp>
    </p:spTree>
    <p:extLst>
      <p:ext uri="{BB962C8B-B14F-4D97-AF65-F5344CB8AC3E}">
        <p14:creationId xmlns:p14="http://schemas.microsoft.com/office/powerpoint/2010/main" val="38340984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C35531-EDD9-4B66-93C6-BE450000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/>
              <a:t>What lessons have we learned?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A5005-D248-449F-AB4C-2CF9B2AC8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Change of this order takes time</a:t>
            </a:r>
          </a:p>
          <a:p>
            <a:endParaRPr lang="en-GB" dirty="0"/>
          </a:p>
          <a:p>
            <a:pPr lvl="1"/>
            <a:r>
              <a:rPr lang="en-GB" dirty="0"/>
              <a:t>churches and individuals can feel threatened by the loss of autonomy</a:t>
            </a:r>
          </a:p>
          <a:p>
            <a:pPr lvl="1"/>
            <a:r>
              <a:rPr lang="en-GB" dirty="0"/>
              <a:t>Communicating the message  that the MA is not a barrier but is there to support is key</a:t>
            </a:r>
          </a:p>
          <a:p>
            <a:pPr lvl="1"/>
            <a:r>
              <a:rPr lang="en-GB" dirty="0"/>
              <a:t>The early adoption of a shared mission or covenant is vital</a:t>
            </a:r>
          </a:p>
          <a:p>
            <a:pPr lvl="1"/>
            <a:r>
              <a:rPr lang="en-GB" dirty="0"/>
              <a:t>The MAC needs to be strategic and willing to delegate to sub groups including the church committees (ex PCC) to work towards the shared mission</a:t>
            </a:r>
          </a:p>
          <a:p>
            <a:pPr lvl="1"/>
            <a:r>
              <a:rPr lang="en-GB" dirty="0"/>
              <a:t>Delegated powers need to be clear to all</a:t>
            </a:r>
          </a:p>
          <a:p>
            <a:pPr lvl="1"/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6396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1902</TotalTime>
  <Words>681</Words>
  <Application>Microsoft Office PowerPoint</Application>
  <PresentationFormat>On-screen Show (4:3)</PresentationFormat>
  <Paragraphs>85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Abhaya Libre</vt:lpstr>
      <vt:lpstr>Arial</vt:lpstr>
      <vt:lpstr>Calibri</vt:lpstr>
      <vt:lpstr>Office Theme</vt:lpstr>
      <vt:lpstr> :  A story from a Mission Area  In the Diocese of St Asaph   </vt:lpstr>
      <vt:lpstr>Our Diocese</vt:lpstr>
      <vt:lpstr>Prayerful aspirations</vt:lpstr>
      <vt:lpstr>Moving to Mission Areas </vt:lpstr>
      <vt:lpstr>PowerPoint Presentation</vt:lpstr>
      <vt:lpstr>What is a Mission Area?</vt:lpstr>
      <vt:lpstr>Structural Organisation</vt:lpstr>
      <vt:lpstr>What does the MAC do?</vt:lpstr>
      <vt:lpstr>What lessons have we learned?</vt:lpstr>
      <vt:lpstr>What have we achieved?</vt:lpstr>
      <vt:lpstr>Mission Area Review</vt:lpstr>
      <vt:lpstr>MAC Self Evaluation</vt:lpstr>
      <vt:lpstr>Individual Church Self Evaluation</vt:lpstr>
      <vt:lpstr>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John Gambles</cp:lastModifiedBy>
  <cp:revision>75</cp:revision>
  <cp:lastPrinted>2019-09-30T16:30:35Z</cp:lastPrinted>
  <dcterms:created xsi:type="dcterms:W3CDTF">2019-01-23T11:50:36Z</dcterms:created>
  <dcterms:modified xsi:type="dcterms:W3CDTF">2020-09-26T11:35:54Z</dcterms:modified>
</cp:coreProperties>
</file>